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B19"/>
    <a:srgbClr val="38C2FF"/>
    <a:srgbClr val="FF25FA"/>
    <a:srgbClr val="FF0027"/>
    <a:srgbClr val="FFA92F"/>
    <a:srgbClr val="FF465F"/>
    <a:srgbClr val="B1FF68"/>
    <a:srgbClr val="FF8EA6"/>
    <a:srgbClr val="11D2FF"/>
    <a:srgbClr val="BC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814" autoAdjust="0"/>
  </p:normalViewPr>
  <p:slideViewPr>
    <p:cSldViewPr>
      <p:cViewPr>
        <p:scale>
          <a:sx n="100" d="100"/>
          <a:sy n="100" d="100"/>
        </p:scale>
        <p:origin x="-29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14146-287F-2749-A6A0-AA012416E20C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A3C84-2D76-474E-AB9B-950030AB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A3C84-2D76-474E-AB9B-950030ABE63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.xml"/><Relationship Id="rId7" Type="http://schemas.openxmlformats.org/officeDocument/2006/relationships/slide" Target="slide5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slide" Target="slide6.xml"/><Relationship Id="rId5" Type="http://schemas.openxmlformats.org/officeDocument/2006/relationships/slide" Target="slide3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png"/><Relationship Id="rId7" Type="http://schemas.openxmlformats.org/officeDocument/2006/relationships/slide" Target="slide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.xml"/><Relationship Id="rId7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5.xm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12.png"/><Relationship Id="rId7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slide" Target="slide6.xml"/><Relationship Id="rId4" Type="http://schemas.openxmlformats.org/officeDocument/2006/relationships/slide" Target="slide2.xml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oltext.com/" TargetMode="External"/><Relationship Id="rId2" Type="http://schemas.openxmlformats.org/officeDocument/2006/relationships/hyperlink" Target="http://www4.flamingtext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http://www.pix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3399FF">
                <a:alpha val="0"/>
              </a:srgbClr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nder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09800"/>
            <a:ext cx="7883338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Rendered Image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343400"/>
            <a:ext cx="2133600" cy="1019598"/>
          </a:xfrm>
          <a:prstGeom prst="rect">
            <a:avLst/>
          </a:prstGeom>
          <a:noFill/>
        </p:spPr>
      </p:pic>
      <p:pic>
        <p:nvPicPr>
          <p:cNvPr id="1030" name="Picture 6" descr="Rendered Image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4572000"/>
            <a:ext cx="2535865" cy="685800"/>
          </a:xfrm>
          <a:prstGeom prst="rect">
            <a:avLst/>
          </a:prstGeom>
          <a:noFill/>
        </p:spPr>
      </p:pic>
      <p:pic>
        <p:nvPicPr>
          <p:cNvPr id="1032" name="Picture 8" descr="Rendered Image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34200" y="4191000"/>
            <a:ext cx="1028700" cy="1428750"/>
          </a:xfrm>
          <a:prstGeom prst="rect">
            <a:avLst/>
          </a:prstGeom>
          <a:noFill/>
        </p:spPr>
      </p:pic>
      <p:pic>
        <p:nvPicPr>
          <p:cNvPr id="6" name="Picture 5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895600" y="3276600"/>
            <a:ext cx="2514600" cy="6286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0" y="5715000"/>
            <a:ext cx="1563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 (Body)"/>
                <a:cs typeface="Calibri (Body)"/>
              </a:rPr>
              <a:t>Click on a Button! </a:t>
            </a:r>
            <a:r>
              <a:rPr lang="en-US" sz="1200" dirty="0" err="1" smtClean="0">
                <a:latin typeface="Calibri (Body)"/>
                <a:cs typeface="Calibri (Body)"/>
                <a:sym typeface="Wingdings"/>
              </a:rPr>
              <a:t></a:t>
            </a:r>
            <a:endParaRPr lang="en-US" sz="1200" dirty="0">
              <a:latin typeface="Calibri (Body)"/>
              <a:cs typeface="Calibri (Body)"/>
            </a:endParaRPr>
          </a:p>
        </p:txBody>
      </p:sp>
      <p:pic>
        <p:nvPicPr>
          <p:cNvPr id="8" name="Picture 7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24800" y="0"/>
            <a:ext cx="1219200" cy="7366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FF0000"/>
            </a:gs>
            <a:gs pos="100000">
              <a:srgbClr val="FFFFFF"/>
            </a:gs>
            <a:gs pos="29000">
              <a:schemeClr val="accent3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20797564">
            <a:off x="40070" y="556517"/>
            <a:ext cx="492023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Tagalog</a:t>
            </a:r>
            <a:r>
              <a:rPr lang="en-US" dirty="0" smtClean="0"/>
              <a:t> is the Language of the Philippines. This Presentation will help you learn simple </a:t>
            </a:r>
          </a:p>
          <a:p>
            <a:r>
              <a:rPr lang="en-US" dirty="0" err="1" smtClean="0"/>
              <a:t>Tagalog</a:t>
            </a:r>
            <a:r>
              <a:rPr lang="en-US" dirty="0" smtClean="0"/>
              <a:t> words and phrases.</a:t>
            </a:r>
          </a:p>
          <a:p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1600200"/>
            <a:ext cx="2057400" cy="17476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 descr="Pixton_Comic_TAgalog_by_mari3657.png"/>
          <p:cNvPicPr>
            <a:picLocks noChangeAspect="1"/>
          </p:cNvPicPr>
          <p:nvPr/>
        </p:nvPicPr>
        <p:blipFill>
          <a:blip r:embed="rId3" cstate="print"/>
          <a:srcRect l="847" t="6710"/>
          <a:stretch>
            <a:fillRect/>
          </a:stretch>
        </p:blipFill>
        <p:spPr>
          <a:xfrm>
            <a:off x="228600" y="3657600"/>
            <a:ext cx="8915400" cy="32004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Handwriting - Dakota"/>
                <a:cs typeface="Handwriting - Dakota"/>
              </a:rPr>
              <a:t>Ako</a:t>
            </a:r>
            <a:endParaRPr lang="en-US" dirty="0">
              <a:solidFill>
                <a:schemeClr val="bg1"/>
              </a:solidFill>
              <a:latin typeface="Handwriting - Dakota"/>
              <a:cs typeface="Handwriting - Dakota"/>
            </a:endParaRPr>
          </a:p>
        </p:txBody>
      </p:sp>
      <p:pic>
        <p:nvPicPr>
          <p:cNvPr id="14" name="Picture 4" descr="Rendered Image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609600"/>
            <a:ext cx="2133600" cy="1019598"/>
          </a:xfrm>
          <a:prstGeom prst="rect">
            <a:avLst/>
          </a:prstGeom>
          <a:noFill/>
        </p:spPr>
      </p:pic>
      <p:pic>
        <p:nvPicPr>
          <p:cNvPr id="15" name="Picture 6" descr="Rendered Imag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24600" y="1600200"/>
            <a:ext cx="2535865" cy="685800"/>
          </a:xfrm>
          <a:prstGeom prst="rect">
            <a:avLst/>
          </a:prstGeom>
          <a:noFill/>
        </p:spPr>
      </p:pic>
      <p:pic>
        <p:nvPicPr>
          <p:cNvPr id="16" name="Picture 8" descr="Rendered Image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2286000"/>
            <a:ext cx="1028700" cy="1428750"/>
          </a:xfrm>
          <a:prstGeom prst="rect">
            <a:avLst/>
          </a:prstGeom>
          <a:noFill/>
        </p:spPr>
      </p:pic>
      <p:pic>
        <p:nvPicPr>
          <p:cNvPr id="9" name="Picture 8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924800" y="0"/>
            <a:ext cx="1219200" cy="736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cube dir="d"/>
      </mp:transition>
    </mc:Choice>
    <mc:Fallback>
      <p:transition>
        <p:cover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2ABCFF"/>
            </a:gs>
            <a:gs pos="0">
              <a:srgbClr val="FFFFFF"/>
            </a:gs>
            <a:gs pos="47000">
              <a:srgbClr val="66006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81000"/>
            <a:ext cx="6858000" cy="1174972"/>
          </a:xfrm>
          <a:prstGeom prst="rect">
            <a:avLst/>
          </a:prstGeom>
          <a:effectLst>
            <a:softEdge rad="114300"/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1767840"/>
          <a:ext cx="6096000" cy="40513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048000"/>
                <a:gridCol w="3048000"/>
              </a:tblGrid>
              <a:tr h="3073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Tagalog</a:t>
                      </a:r>
                      <a:r>
                        <a:rPr lang="en-US" baseline="0" dirty="0" smtClean="0"/>
                        <a:t> 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English Translation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Oo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Yes</a:t>
                      </a:r>
                      <a:endParaRPr lang="en-US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Hindi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Ako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Ikaw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Bakit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Why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</a:p>
                  </a:txBody>
                  <a:tcPr/>
                </a:tc>
              </a:tr>
              <a:tr h="3632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Who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Where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Gusto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Want</a:t>
                      </a:r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Wala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None</a:t>
                      </a:r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Meron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There is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629400" y="1676400"/>
            <a:ext cx="2133600" cy="3416320"/>
          </a:xfrm>
          <a:prstGeom prst="rect">
            <a:avLst/>
          </a:prstGeom>
          <a:gradFill flip="none" rotWithShape="1">
            <a:gsLst>
              <a:gs pos="62000">
                <a:srgbClr val="FF66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When saying anything to someone older or when trying to give respect, you add “Po” to anywhere in the sentence. For example, when you say yes, you would say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Opo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and when you say no it’s Hindi Po. 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9" name="Picture 4" descr="Rendered Image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5838402"/>
            <a:ext cx="2133600" cy="1019598"/>
          </a:xfrm>
          <a:prstGeom prst="rect">
            <a:avLst/>
          </a:prstGeom>
          <a:noFill/>
        </p:spPr>
      </p:pic>
      <p:pic>
        <p:nvPicPr>
          <p:cNvPr id="10" name="Picture 8" descr="Rendered Image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5791200"/>
            <a:ext cx="1028700" cy="1428750"/>
          </a:xfrm>
          <a:prstGeom prst="rect">
            <a:avLst/>
          </a:prstGeom>
          <a:noFill/>
        </p:spPr>
      </p:pic>
      <p:pic>
        <p:nvPicPr>
          <p:cNvPr id="11" name="Picture 10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81600" y="5943600"/>
            <a:ext cx="2514600" cy="628650"/>
          </a:xfrm>
          <a:prstGeom prst="rect">
            <a:avLst/>
          </a:prstGeom>
        </p:spPr>
      </p:pic>
      <p:pic>
        <p:nvPicPr>
          <p:cNvPr id="12" name="Picture 11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924800" y="0"/>
            <a:ext cx="1219200" cy="7366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chemeClr val="bg1">
                <a:lumMod val="50000"/>
              </a:schemeClr>
            </a:gs>
            <a:gs pos="51000">
              <a:srgbClr val="FFFFFF"/>
            </a:gs>
            <a:gs pos="58000">
              <a:srgbClr val="3366FF"/>
            </a:gs>
          </a:gsLst>
          <a:lin ang="165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0"/>
            <a:ext cx="4385317" cy="2057400"/>
          </a:xfrm>
          <a:prstGeom prst="rect">
            <a:avLst/>
          </a:prstGeom>
          <a:gradFill flip="none" rotWithShape="1">
            <a:gsLst>
              <a:gs pos="99000">
                <a:schemeClr val="accent5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2438400"/>
          <a:ext cx="6096000" cy="278602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48000"/>
                <a:gridCol w="3048000"/>
              </a:tblGrid>
              <a:tr h="39800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CFF2F"/>
                          </a:solidFill>
                        </a:rPr>
                        <a:t>Tagalog</a:t>
                      </a:r>
                      <a:r>
                        <a:rPr lang="en-US" dirty="0" smtClean="0">
                          <a:solidFill>
                            <a:srgbClr val="1CFF2F"/>
                          </a:solidFill>
                        </a:rPr>
                        <a:t> Phrase</a:t>
                      </a:r>
                      <a:endParaRPr lang="en-US" dirty="0">
                        <a:solidFill>
                          <a:srgbClr val="1CFF2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1CFF2F"/>
                          </a:solidFill>
                        </a:rPr>
                        <a:t>English Equivalent</a:t>
                      </a:r>
                      <a:endParaRPr lang="en-US" dirty="0">
                        <a:solidFill>
                          <a:srgbClr val="1CFF2F"/>
                        </a:solidFill>
                      </a:endParaRPr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Kumusta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Ka?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How are</a:t>
                      </a:r>
                      <a:r>
                        <a:rPr lang="en-US" sz="1400" baseline="0" dirty="0" smtClean="0"/>
                        <a:t> you?</a:t>
                      </a:r>
                      <a:endParaRPr lang="en-US" sz="1400" dirty="0"/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Anong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pangalan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mo?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What’s your name?</a:t>
                      </a:r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saan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______?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Where is ____?</a:t>
                      </a:r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Alam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Do</a:t>
                      </a:r>
                      <a:r>
                        <a:rPr lang="en-US" sz="1400" baseline="0" dirty="0" smtClean="0"/>
                        <a:t> you know?</a:t>
                      </a:r>
                      <a:endParaRPr lang="en-US" sz="1400" dirty="0" smtClean="0"/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Anong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gusto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mo?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do you want?</a:t>
                      </a:r>
                    </a:p>
                  </a:txBody>
                  <a:tcPr/>
                </a:tc>
              </a:tr>
              <a:tr h="39800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Hindi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ko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alam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 don’t know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8" descr="Rendered Image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362200"/>
            <a:ext cx="1028700" cy="1428750"/>
          </a:xfrm>
          <a:prstGeom prst="rect">
            <a:avLst/>
          </a:prstGeom>
          <a:noFill/>
        </p:spPr>
      </p:pic>
      <p:pic>
        <p:nvPicPr>
          <p:cNvPr id="6" name="Picture 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629400" y="3657600"/>
            <a:ext cx="2514600" cy="628650"/>
          </a:xfrm>
          <a:prstGeom prst="rect">
            <a:avLst/>
          </a:prstGeom>
        </p:spPr>
      </p:pic>
      <p:pic>
        <p:nvPicPr>
          <p:cNvPr id="7" name="Picture 6" descr="Rendered Image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08135" y="4648200"/>
            <a:ext cx="2535865" cy="685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28600" y="5334000"/>
            <a:ext cx="5257800" cy="523220"/>
          </a:xfrm>
          <a:prstGeom prst="rect">
            <a:avLst/>
          </a:prstGeom>
          <a:gradFill flip="none" rotWithShape="1">
            <a:gsLst>
              <a:gs pos="41000">
                <a:srgbClr val="FFFF00"/>
              </a:gs>
              <a:gs pos="100000">
                <a:srgbClr val="FFFFFF"/>
              </a:gs>
            </a:gsLst>
            <a:lin ang="19800000" scaled="0"/>
            <a:tileRect/>
          </a:gradFill>
          <a:effectLst>
            <a:softEdge rad="114300"/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These are just a few simple ones. You can still put the other words together to make sentences.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7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924800" y="0"/>
            <a:ext cx="1219200" cy="73660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3">
                <a:lumMod val="75000"/>
              </a:schemeClr>
            </a:gs>
            <a:gs pos="11000">
              <a:srgbClr val="FFFFFF"/>
            </a:gs>
            <a:gs pos="8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6032500" cy="1333500"/>
          </a:xfrm>
          <a:prstGeom prst="rect">
            <a:avLst/>
          </a:prstGeom>
        </p:spPr>
      </p:pic>
      <p:sp useBgFill="1">
        <p:nvSpPr>
          <p:cNvPr id="6" name="TextBox 5"/>
          <p:cNvSpPr txBox="1"/>
          <p:nvPr/>
        </p:nvSpPr>
        <p:spPr>
          <a:xfrm rot="21382287">
            <a:off x="15107" y="1768340"/>
            <a:ext cx="5334000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Tagalog</a:t>
            </a:r>
            <a:r>
              <a:rPr lang="en-US" dirty="0" smtClean="0"/>
              <a:t> alphabet does not </a:t>
            </a:r>
            <a:r>
              <a:rPr lang="en-US" dirty="0" err="1" smtClean="0"/>
              <a:t>includee</a:t>
            </a:r>
            <a:r>
              <a:rPr lang="en-US" dirty="0" smtClean="0"/>
              <a:t> C, F, J, Q, V, X, and, Z. However, it includes the letter Ng.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646521">
            <a:off x="5543153" y="1524478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syllabic which means every consonant has a vowel along with it.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28194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alphabet is </a:t>
            </a:r>
            <a:r>
              <a:rPr lang="en-US" dirty="0" smtClean="0">
                <a:solidFill>
                  <a:schemeClr val="bg1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err="1" smtClean="0"/>
              <a:t>Ba</a:t>
            </a:r>
            <a:r>
              <a:rPr lang="en-US" dirty="0" smtClean="0"/>
              <a:t>, Ka, </a:t>
            </a:r>
            <a:r>
              <a:rPr lang="en-US" dirty="0" err="1" smtClean="0"/>
              <a:t>Da</a:t>
            </a:r>
            <a:r>
              <a:rPr lang="en-US" dirty="0" smtClean="0"/>
              <a:t> , </a:t>
            </a:r>
            <a:r>
              <a:rPr lang="en-US" dirty="0" err="1" smtClean="0"/>
              <a:t>Ga</a:t>
            </a:r>
            <a:r>
              <a:rPr lang="en-US" dirty="0" smtClean="0"/>
              <a:t>, Ha, La , Ma, Na, </a:t>
            </a:r>
            <a:r>
              <a:rPr lang="en-US" dirty="0" err="1" smtClean="0"/>
              <a:t>Nga</a:t>
            </a:r>
            <a:r>
              <a:rPr lang="en-US" dirty="0" smtClean="0"/>
              <a:t>, Pa, Sa, Ta, </a:t>
            </a:r>
            <a:r>
              <a:rPr lang="en-US" dirty="0" err="1" smtClean="0"/>
              <a:t>Wa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err="1" smtClean="0">
                <a:solidFill>
                  <a:srgbClr val="FFFFFF"/>
                </a:solidFill>
              </a:rPr>
              <a:t>,E</a:t>
            </a:r>
            <a:r>
              <a:rPr lang="en-US" dirty="0" smtClean="0">
                <a:solidFill>
                  <a:srgbClr val="FFFFFF"/>
                </a:solidFill>
              </a:rPr>
              <a:t>, I</a:t>
            </a:r>
            <a:r>
              <a:rPr lang="en-US" dirty="0" smtClean="0"/>
              <a:t>, Be, Bi, </a:t>
            </a:r>
            <a:r>
              <a:rPr lang="en-US" dirty="0" err="1" smtClean="0"/>
              <a:t>Ke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, De, Di, </a:t>
            </a:r>
            <a:r>
              <a:rPr lang="en-US" dirty="0" err="1" smtClean="0"/>
              <a:t>Ge</a:t>
            </a:r>
            <a:r>
              <a:rPr lang="en-US" dirty="0" smtClean="0"/>
              <a:t>, </a:t>
            </a:r>
            <a:r>
              <a:rPr lang="en-US" dirty="0" err="1" smtClean="0"/>
              <a:t>Gi</a:t>
            </a:r>
            <a:r>
              <a:rPr lang="en-US" dirty="0" smtClean="0"/>
              <a:t>, He, Hi, Le, Li, Me, Mi, Ne, Ni, </a:t>
            </a:r>
            <a:r>
              <a:rPr lang="en-US" dirty="0" err="1" smtClean="0"/>
              <a:t>Nge</a:t>
            </a:r>
            <a:r>
              <a:rPr lang="en-US" dirty="0" smtClean="0"/>
              <a:t>, </a:t>
            </a:r>
            <a:r>
              <a:rPr lang="en-US" dirty="0" err="1" smtClean="0"/>
              <a:t>Ngi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, Pi, Se, Si, Te, Ti, We, </a:t>
            </a:r>
            <a:r>
              <a:rPr lang="en-US" dirty="0" err="1" smtClean="0"/>
              <a:t>Wi</a:t>
            </a:r>
            <a:r>
              <a:rPr lang="en-US" dirty="0" smtClean="0"/>
              <a:t>, Ye, Yi, </a:t>
            </a:r>
            <a:r>
              <a:rPr lang="en-US" dirty="0" smtClean="0">
                <a:solidFill>
                  <a:srgbClr val="FFFFFF"/>
                </a:solidFill>
              </a:rPr>
              <a:t>O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FF"/>
                </a:solidFill>
              </a:rPr>
              <a:t>U</a:t>
            </a:r>
            <a:r>
              <a:rPr lang="en-US" dirty="0" smtClean="0"/>
              <a:t>,  Bo, Bu, </a:t>
            </a:r>
            <a:r>
              <a:rPr lang="en-US" dirty="0" err="1" smtClean="0"/>
              <a:t>Ko</a:t>
            </a:r>
            <a:r>
              <a:rPr lang="en-US" dirty="0" smtClean="0"/>
              <a:t>, Ku, Do Du, Go, </a:t>
            </a:r>
            <a:r>
              <a:rPr lang="en-US" dirty="0" err="1" smtClean="0"/>
              <a:t>Gu</a:t>
            </a:r>
            <a:r>
              <a:rPr lang="en-US" dirty="0" smtClean="0"/>
              <a:t>, Ho, </a:t>
            </a:r>
            <a:r>
              <a:rPr lang="en-US" dirty="0" err="1" smtClean="0"/>
              <a:t>Hu</a:t>
            </a:r>
            <a:r>
              <a:rPr lang="en-US" dirty="0" smtClean="0"/>
              <a:t>, Lo, Lu, Mo, </a:t>
            </a:r>
            <a:r>
              <a:rPr lang="en-US" dirty="0" err="1" smtClean="0"/>
              <a:t>Mu</a:t>
            </a:r>
            <a:r>
              <a:rPr lang="en-US" dirty="0" smtClean="0"/>
              <a:t>, No, Nu, Ngo, </a:t>
            </a:r>
            <a:r>
              <a:rPr lang="en-US" dirty="0" err="1" smtClean="0"/>
              <a:t>Ngu</a:t>
            </a:r>
            <a:r>
              <a:rPr lang="en-US" dirty="0" smtClean="0"/>
              <a:t>, Po, </a:t>
            </a:r>
            <a:r>
              <a:rPr lang="en-US" dirty="0" err="1" smtClean="0"/>
              <a:t>Pu</a:t>
            </a:r>
            <a:r>
              <a:rPr lang="en-US" dirty="0" smtClean="0"/>
              <a:t>, So, Su, To, </a:t>
            </a:r>
            <a:r>
              <a:rPr lang="en-US" dirty="0" err="1" smtClean="0"/>
              <a:t>Tu</a:t>
            </a:r>
            <a:r>
              <a:rPr lang="en-US" dirty="0" smtClean="0"/>
              <a:t>, </a:t>
            </a:r>
            <a:r>
              <a:rPr lang="en-US" dirty="0" err="1" smtClean="0"/>
              <a:t>Wo</a:t>
            </a:r>
            <a:r>
              <a:rPr lang="en-US" dirty="0" smtClean="0"/>
              <a:t>, Wu,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191000"/>
            <a:ext cx="1600200" cy="2062103"/>
          </a:xfrm>
          <a:prstGeom prst="rect">
            <a:avLst/>
          </a:prstGeom>
          <a:gradFill flip="none" rotWithShape="1">
            <a:gsLst>
              <a:gs pos="82000">
                <a:schemeClr val="tx2">
                  <a:lumMod val="50000"/>
                </a:schemeClr>
              </a:gs>
              <a:gs pos="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2FFFF"/>
                </a:solidFill>
              </a:rPr>
              <a:t>Did you Know?</a:t>
            </a:r>
            <a:r>
              <a:rPr lang="en-US" sz="1600" dirty="0" smtClean="0">
                <a:solidFill>
                  <a:schemeClr val="bg1"/>
                </a:solidFill>
              </a:rPr>
              <a:t>: In the ancient Filipino writing system of </a:t>
            </a:r>
            <a:r>
              <a:rPr lang="en-US" sz="1600" dirty="0" err="1" smtClean="0">
                <a:solidFill>
                  <a:schemeClr val="bg1"/>
                </a:solidFill>
              </a:rPr>
              <a:t>Baybayin</a:t>
            </a:r>
            <a:r>
              <a:rPr lang="en-US" sz="1600" dirty="0" smtClean="0">
                <a:solidFill>
                  <a:schemeClr val="bg1"/>
                </a:solidFill>
              </a:rPr>
              <a:t> E and I shared </a:t>
            </a:r>
            <a:r>
              <a:rPr lang="en-US" sz="1600" dirty="0" smtClean="0"/>
              <a:t>one </a:t>
            </a:r>
            <a:r>
              <a:rPr lang="en-US" sz="1600" dirty="0" smtClean="0">
                <a:solidFill>
                  <a:schemeClr val="bg1"/>
                </a:solidFill>
              </a:rPr>
              <a:t>character </a:t>
            </a:r>
            <a:r>
              <a:rPr lang="en-US" sz="1600" dirty="0" smtClean="0">
                <a:solidFill>
                  <a:srgbClr val="000000"/>
                </a:solidFill>
              </a:rPr>
              <a:t>and so </a:t>
            </a:r>
            <a:r>
              <a:rPr lang="en-US" sz="1600" dirty="0" smtClean="0">
                <a:solidFill>
                  <a:schemeClr val="bg1"/>
                </a:solidFill>
              </a:rPr>
              <a:t>did O </a:t>
            </a:r>
            <a:r>
              <a:rPr lang="en-US" sz="1600" dirty="0" smtClean="0">
                <a:solidFill>
                  <a:srgbClr val="000000"/>
                </a:solidFill>
              </a:rPr>
              <a:t>and U.</a:t>
            </a: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8" name="Picture 7" descr="Picture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3657600"/>
            <a:ext cx="3962400" cy="3048000"/>
          </a:xfrm>
          <a:prstGeom prst="rect">
            <a:avLst/>
          </a:prstGeom>
        </p:spPr>
      </p:pic>
      <p:pic>
        <p:nvPicPr>
          <p:cNvPr id="11" name="Picture 10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29400" y="3886200"/>
            <a:ext cx="2514600" cy="628650"/>
          </a:xfrm>
          <a:prstGeom prst="rect">
            <a:avLst/>
          </a:prstGeom>
        </p:spPr>
      </p:pic>
      <p:pic>
        <p:nvPicPr>
          <p:cNvPr id="12" name="Picture 11" descr="Rendered Image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08135" y="4724400"/>
            <a:ext cx="2535865" cy="685800"/>
          </a:xfrm>
          <a:prstGeom prst="rect">
            <a:avLst/>
          </a:prstGeom>
          <a:noFill/>
        </p:spPr>
      </p:pic>
      <p:pic>
        <p:nvPicPr>
          <p:cNvPr id="13" name="Picture 4" descr="Rendered Image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1800" y="5562600"/>
            <a:ext cx="2133600" cy="1019598"/>
          </a:xfrm>
          <a:prstGeom prst="rect">
            <a:avLst/>
          </a:prstGeom>
          <a:noFill/>
        </p:spPr>
      </p:pic>
      <p:pic>
        <p:nvPicPr>
          <p:cNvPr id="14" name="Picture 13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924800" y="0"/>
            <a:ext cx="1219200" cy="736600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0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sz="1600" i="1" dirty="0" smtClean="0">
                <a:solidFill>
                  <a:srgbClr val="FFFF00"/>
                </a:solidFill>
                <a:latin typeface="Times New Roman"/>
                <a:cs typeface="Times New Roman"/>
              </a:rPr>
              <a:t>Flaming Text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. N.p., n.d. Web. 20 Nov. 2011. 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  <a:hlinkClick r:id="rId2"/>
              </a:rPr>
              <a:t>http://www4.flamingtext.com/</a:t>
            </a: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sz="1600" i="1" dirty="0" smtClean="0">
                <a:solidFill>
                  <a:srgbClr val="FFFF00"/>
                </a:solidFill>
                <a:latin typeface="Times New Roman"/>
                <a:cs typeface="Times New Roman"/>
              </a:rPr>
              <a:t>Cool text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. N.p., n.d. Web. 20 Nov. 2011. 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  <a:hlinkClick r:id="rId3"/>
              </a:rPr>
              <a:t>http://cooltext.com/</a:t>
            </a: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sz="1600" i="1" dirty="0" smtClean="0">
                <a:solidFill>
                  <a:srgbClr val="FFFF00"/>
                </a:solidFill>
                <a:latin typeface="Times New Roman"/>
                <a:cs typeface="Times New Roman"/>
              </a:rPr>
              <a:t>Pixton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. N.p., n.d. Web. 20 Nov. 2011. </a:t>
            </a: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  <a:hlinkClick r:id="rId4"/>
              </a:rPr>
              <a:t>http://www.pixton.com/</a:t>
            </a: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*</a:t>
            </a:r>
            <a:r>
              <a:rPr lang="en-US" sz="1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Informational resources on Resource page of Website</a:t>
            </a:r>
          </a:p>
          <a:p>
            <a:pPr>
              <a:buNone/>
            </a:pPr>
            <a:endParaRPr lang="en-US" sz="12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2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2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2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2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4000" dirty="0" smtClean="0">
              <a:solidFill>
                <a:srgbClr val="FF0027"/>
              </a:solidFill>
              <a:latin typeface="Curlz MT"/>
              <a:cs typeface="Curlz MT"/>
            </a:endParaRPr>
          </a:p>
          <a:p>
            <a:pPr>
              <a:buNone/>
            </a:pPr>
            <a:endParaRPr lang="en-US" sz="4000" dirty="0" smtClean="0">
              <a:solidFill>
                <a:srgbClr val="FF0027"/>
              </a:solidFill>
              <a:latin typeface="Curlz MT"/>
              <a:cs typeface="Curlz MT"/>
            </a:endParaRPr>
          </a:p>
          <a:p>
            <a:pPr>
              <a:buNone/>
            </a:pPr>
            <a:endParaRPr lang="en-US" sz="4000" dirty="0" smtClean="0">
              <a:solidFill>
                <a:srgbClr val="FF0027"/>
              </a:solidFill>
              <a:latin typeface="Curlz MT"/>
              <a:cs typeface="Curlz MT"/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FF0027"/>
                </a:solidFill>
                <a:latin typeface="Curlz MT"/>
                <a:cs typeface="Curlz MT"/>
              </a:rPr>
              <a:t>T</a:t>
            </a:r>
            <a:r>
              <a:rPr lang="en-US" sz="4000" dirty="0" smtClean="0">
                <a:solidFill>
                  <a:srgbClr val="FFA92F"/>
                </a:solidFill>
                <a:latin typeface="Curlz MT"/>
                <a:cs typeface="Curlz MT"/>
              </a:rPr>
              <a:t>h</a:t>
            </a:r>
            <a:r>
              <a:rPr lang="en-US" sz="4000" dirty="0" smtClean="0">
                <a:solidFill>
                  <a:srgbClr val="FF465F"/>
                </a:solidFill>
                <a:latin typeface="Curlz MT"/>
                <a:cs typeface="Curlz MT"/>
              </a:rPr>
              <a:t>a</a:t>
            </a:r>
            <a:r>
              <a:rPr lang="en-US" sz="4000" dirty="0" smtClean="0">
                <a:solidFill>
                  <a:srgbClr val="B1FF68"/>
                </a:solidFill>
                <a:latin typeface="Curlz MT"/>
                <a:cs typeface="Curlz MT"/>
              </a:rPr>
              <a:t>n</a:t>
            </a:r>
            <a:r>
              <a:rPr lang="en-US" sz="4000" dirty="0" smtClean="0">
                <a:solidFill>
                  <a:srgbClr val="FF8EA6"/>
                </a:solidFill>
                <a:latin typeface="Curlz MT"/>
                <a:cs typeface="Curlz MT"/>
              </a:rPr>
              <a:t>k</a:t>
            </a:r>
            <a:r>
              <a:rPr lang="en-US" sz="4000" dirty="0" smtClean="0">
                <a:solidFill>
                  <a:srgbClr val="11D2FF"/>
                </a:solidFill>
                <a:latin typeface="Curlz MT"/>
                <a:cs typeface="Curlz MT"/>
              </a:rPr>
              <a:t>s</a:t>
            </a:r>
            <a:r>
              <a:rPr lang="en-US" sz="4000" dirty="0" smtClean="0">
                <a:solidFill>
                  <a:srgbClr val="FFFF00"/>
                </a:solidFill>
                <a:latin typeface="Curlz MT"/>
                <a:cs typeface="Curlz MT"/>
              </a:rPr>
              <a:t> </a:t>
            </a:r>
            <a:r>
              <a:rPr lang="en-US" sz="4000" dirty="0" smtClean="0">
                <a:solidFill>
                  <a:srgbClr val="BC00FF"/>
                </a:solidFill>
                <a:latin typeface="Curlz MT"/>
                <a:cs typeface="Curlz MT"/>
              </a:rPr>
              <a:t>F</a:t>
            </a:r>
            <a:r>
              <a:rPr lang="en-US" sz="4000" dirty="0" smtClean="0">
                <a:solidFill>
                  <a:srgbClr val="11D2FF"/>
                </a:solidFill>
                <a:latin typeface="Curlz MT"/>
                <a:cs typeface="Curlz MT"/>
              </a:rPr>
              <a:t>o</a:t>
            </a:r>
            <a:r>
              <a:rPr lang="en-US" sz="4000" dirty="0" smtClean="0">
                <a:solidFill>
                  <a:srgbClr val="FF7B63"/>
                </a:solidFill>
                <a:latin typeface="Curlz MT"/>
                <a:cs typeface="Curlz MT"/>
              </a:rPr>
              <a:t>r</a:t>
            </a:r>
            <a:r>
              <a:rPr lang="en-US" sz="4000" dirty="0" smtClean="0">
                <a:solidFill>
                  <a:srgbClr val="FFFF00"/>
                </a:solidFill>
                <a:latin typeface="Curlz MT"/>
                <a:cs typeface="Curlz MT"/>
              </a:rPr>
              <a:t> </a:t>
            </a:r>
            <a:r>
              <a:rPr lang="en-US" sz="4000" dirty="0" smtClean="0">
                <a:solidFill>
                  <a:srgbClr val="3366FF"/>
                </a:solidFill>
                <a:latin typeface="Curlz MT"/>
                <a:cs typeface="Curlz MT"/>
              </a:rPr>
              <a:t>Wa</a:t>
            </a:r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urlz MT"/>
                <a:cs typeface="Curlz MT"/>
              </a:rPr>
              <a:t>t</a:t>
            </a:r>
            <a:r>
              <a:rPr lang="en-US" sz="4000" dirty="0" smtClean="0">
                <a:solidFill>
                  <a:srgbClr val="3403FF"/>
                </a:solidFill>
                <a:latin typeface="Curlz MT"/>
                <a:cs typeface="Curlz MT"/>
              </a:rPr>
              <a:t>c</a:t>
            </a:r>
            <a:r>
              <a:rPr lang="en-US" sz="4000" dirty="0" smtClean="0">
                <a:solidFill>
                  <a:srgbClr val="FF3EF4"/>
                </a:solidFill>
                <a:latin typeface="Curlz MT"/>
                <a:cs typeface="Curlz MT"/>
              </a:rPr>
              <a:t>h</a:t>
            </a:r>
            <a:r>
              <a:rPr lang="en-US" sz="4000" dirty="0" smtClean="0">
                <a:solidFill>
                  <a:srgbClr val="3366FF"/>
                </a:solidFill>
                <a:latin typeface="Curlz MT"/>
                <a:cs typeface="Curlz MT"/>
              </a:rPr>
              <a:t>i</a:t>
            </a:r>
            <a:r>
              <a:rPr lang="en-US" sz="4000" dirty="0" smtClean="0">
                <a:solidFill>
                  <a:srgbClr val="921FFF"/>
                </a:solidFill>
                <a:latin typeface="Curlz MT"/>
                <a:cs typeface="Curlz MT"/>
              </a:rPr>
              <a:t>n</a:t>
            </a:r>
            <a:r>
              <a:rPr lang="en-US" sz="4000" dirty="0" smtClean="0">
                <a:solidFill>
                  <a:srgbClr val="04FF0F"/>
                </a:solidFill>
                <a:latin typeface="Curlz MT"/>
                <a:cs typeface="Curlz MT"/>
              </a:rPr>
              <a:t>g </a:t>
            </a:r>
            <a:r>
              <a:rPr lang="en-US" sz="4000" dirty="0" smtClean="0">
                <a:solidFill>
                  <a:srgbClr val="FFBB19"/>
                </a:solidFill>
                <a:latin typeface="Curlz MT"/>
                <a:cs typeface="Curlz MT"/>
                <a:sym typeface="Wingdings"/>
              </a:rPr>
              <a:t></a:t>
            </a:r>
            <a:r>
              <a:rPr lang="en-US" sz="4000" dirty="0" smtClean="0">
                <a:solidFill>
                  <a:srgbClr val="04FF0F"/>
                </a:solidFill>
                <a:latin typeface="Curlz MT"/>
                <a:cs typeface="Curlz MT"/>
              </a:rPr>
              <a:t> </a:t>
            </a:r>
            <a:endParaRPr lang="en-US" sz="4000" dirty="0" smtClean="0">
              <a:solidFill>
                <a:srgbClr val="CCFFCC"/>
              </a:solidFill>
              <a:latin typeface="Curlz MT"/>
              <a:cs typeface="Curlz MT"/>
            </a:endParaRPr>
          </a:p>
          <a:p>
            <a:pPr>
              <a:buNone/>
            </a:pP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6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sz="1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endParaRPr lang="en-US" sz="16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9200" y="152400"/>
            <a:ext cx="6426200" cy="1384300"/>
          </a:xfrm>
          <a:prstGeom prst="rect">
            <a:avLst/>
          </a:prstGeom>
          <a:scene3d>
            <a:camera prst="perspectiveRelaxed" fov="2700000">
              <a:rot lat="19487999" lon="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453</Words>
  <Application>Microsoft Office PowerPoint</Application>
  <PresentationFormat>On-screen Show (4:3)</PresentationFormat>
  <Paragraphs>68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Temecula Valley 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1000005335</dc:creator>
  <cp:lastModifiedBy>1000005335</cp:lastModifiedBy>
  <cp:revision>47</cp:revision>
  <dcterms:created xsi:type="dcterms:W3CDTF">2011-11-20T22:25:32Z</dcterms:created>
  <dcterms:modified xsi:type="dcterms:W3CDTF">2011-11-29T21:19:21Z</dcterms:modified>
</cp:coreProperties>
</file>